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38" r:id="rId4"/>
  </p:sldMasterIdLst>
  <p:notesMasterIdLst>
    <p:notesMasterId r:id="rId6"/>
  </p:notesMasterIdLst>
  <p:handoutMasterIdLst>
    <p:handoutMasterId r:id="rId7"/>
  </p:handoutMasterIdLst>
  <p:sldIdLst>
    <p:sldId id="410" r:id="rId5"/>
  </p:sldIdLst>
  <p:sldSz cx="12192000" cy="6858000"/>
  <p:notesSz cx="7099300" cy="10234613"/>
  <p:defaultTextStyle>
    <a:defPPr>
      <a:defRPr lang="de-DE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Lang, Ilona" initials="LI" lastIdx="1" clrIdx="0">
    <p:extLst>
      <p:ext uri="{19B8F6BF-5375-455C-9EA6-DF929625EA0E}">
        <p15:presenceInfo xmlns:p15="http://schemas.microsoft.com/office/powerpoint/2012/main" userId="Lang, Ilona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browse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05FA8"/>
    <a:srgbClr val="656668"/>
    <a:srgbClr val="91BBE6"/>
    <a:srgbClr val="6B6C6E"/>
    <a:srgbClr val="94BEE7"/>
    <a:srgbClr val="14436E"/>
    <a:srgbClr val="0F69AE"/>
    <a:srgbClr val="1E65A5"/>
    <a:srgbClr val="0057A4"/>
    <a:srgbClr val="E8F1F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012ECD-51FC-41F1-AA8D-1B2483CD663E}" styleName="Helle Formatvorlage 2 - Akz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74" autoAdjust="0"/>
    <p:restoredTop sz="94651" autoAdjust="0"/>
  </p:normalViewPr>
  <p:slideViewPr>
    <p:cSldViewPr snapToGrid="0">
      <p:cViewPr varScale="1">
        <p:scale>
          <a:sx n="101" d="100"/>
          <a:sy n="101" d="100"/>
        </p:scale>
        <p:origin x="870" y="108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9" d="100"/>
          <a:sy n="79" d="100"/>
        </p:scale>
        <p:origin x="3882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575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4021138" y="0"/>
            <a:ext cx="3076575" cy="512763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/>
            </a:lvl1pPr>
          </a:lstStyle>
          <a:p>
            <a:fld id="{A09424CF-374D-4DB9-A224-611FC99262AB}" type="datetimeFigureOut">
              <a:rPr lang="de-DE" altLang="de-DE"/>
              <a:pPr/>
              <a:t>07.09.2023</a:t>
            </a:fld>
            <a:endParaRPr lang="de-DE" alt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9721850"/>
            <a:ext cx="3076575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000">
                <a:latin typeface="Arial" pitchFamily="34" charset="0"/>
                <a:ea typeface="+mn-ea"/>
                <a:cs typeface="Arial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4021138" y="9721850"/>
            <a:ext cx="3076575" cy="512763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000"/>
            </a:lvl1pPr>
          </a:lstStyle>
          <a:p>
            <a:fld id="{9E45BC1C-5D44-4A5E-B7D9-41B2281F5F68}" type="slidenum">
              <a:rPr lang="de-DE" altLang="de-DE"/>
              <a:pPr/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2526016312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575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000">
                <a:latin typeface="Arial" pitchFamily="34" charset="0"/>
                <a:ea typeface="+mn-ea"/>
                <a:cs typeface="Arial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4021138" y="0"/>
            <a:ext cx="3076575" cy="512763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/>
            </a:lvl1pPr>
          </a:lstStyle>
          <a:p>
            <a:fld id="{00164376-E4E8-41E9-8B96-FBA5C51A6EA2}" type="datetimeFigureOut">
              <a:rPr lang="de-DE" altLang="de-DE"/>
              <a:pPr/>
              <a:t>07.09.2023</a:t>
            </a:fld>
            <a:endParaRPr lang="de-DE" alt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479425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de-DE" noProof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709613" y="4926013"/>
            <a:ext cx="5680075" cy="4029075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/>
              <a:t>Textmasterformat bearbeiten</a:t>
            </a:r>
          </a:p>
          <a:p>
            <a:pPr lvl="1"/>
            <a:r>
              <a:rPr lang="de-DE" altLang="de-DE"/>
              <a:t>Zweite Ebene</a:t>
            </a:r>
          </a:p>
          <a:p>
            <a:pPr lvl="2"/>
            <a:r>
              <a:rPr lang="de-DE" altLang="de-DE"/>
              <a:t>Dritte Ebene</a:t>
            </a:r>
          </a:p>
          <a:p>
            <a:pPr lvl="3"/>
            <a:r>
              <a:rPr lang="de-DE" altLang="de-DE"/>
              <a:t>Vierte Ebene</a:t>
            </a:r>
          </a:p>
          <a:p>
            <a:pPr lvl="4"/>
            <a:r>
              <a:rPr lang="de-DE" alt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6575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000">
                <a:latin typeface="Arial" pitchFamily="34" charset="0"/>
                <a:ea typeface="+mn-ea"/>
                <a:cs typeface="Arial" pitchFamily="34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4021138" y="9721850"/>
            <a:ext cx="3076575" cy="512763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000"/>
            </a:lvl1pPr>
          </a:lstStyle>
          <a:p>
            <a:fld id="{03F448F2-7F36-4624-BCCB-9FA7A13CF1AF}" type="slidenum">
              <a:rPr lang="de-DE" altLang="de-DE"/>
              <a:pPr/>
              <a:t>‹#›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1335301810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pitchFamily="34" charset="0"/>
        <a:ea typeface="ＭＳ Ｐゴシック" charset="0"/>
        <a:cs typeface="Arial" pitchFamily="34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pitchFamily="34" charset="0"/>
        <a:ea typeface="Arial" charset="0"/>
        <a:cs typeface="Arial" pitchFamily="34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pitchFamily="34" charset="0"/>
        <a:ea typeface="Arial" charset="0"/>
        <a:cs typeface="Arial" pitchFamily="34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pitchFamily="34" charset="0"/>
        <a:ea typeface="Arial" charset="0"/>
        <a:cs typeface="Arial" pitchFamily="34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Arial" pitchFamily="34" charset="0"/>
        <a:ea typeface="Arial" charset="0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Inhalt_Aufzählung_ohne_Zwischen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68262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849" r:id="rId1"/>
  </p:sldLayoutIdLst>
  <p:hf hdr="0" ftr="0" dt="0"/>
  <p:txStyles>
    <p:titleStyle>
      <a:lvl1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Arial" panose="020B0604020202020204" pitchFamily="34" charset="0"/>
          <a:ea typeface="ＭＳ Ｐゴシック" charset="0"/>
          <a:cs typeface="Arial" panose="020B0604020202020204" pitchFamily="34" charset="0"/>
        </a:defRPr>
      </a:lvl1pPr>
      <a:lvl2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  <a:ea typeface="ＭＳ Ｐゴシック" charset="0"/>
          <a:cs typeface="Arial" panose="020B0604020202020204" pitchFamily="34" charset="0"/>
        </a:defRPr>
      </a:lvl2pPr>
      <a:lvl3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  <a:ea typeface="ＭＳ Ｐゴシック" charset="0"/>
          <a:cs typeface="Arial" panose="020B0604020202020204" pitchFamily="34" charset="0"/>
        </a:defRPr>
      </a:lvl3pPr>
      <a:lvl4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  <a:ea typeface="ＭＳ Ｐゴシック" charset="0"/>
          <a:cs typeface="Arial" panose="020B0604020202020204" pitchFamily="34" charset="0"/>
        </a:defRPr>
      </a:lvl4pPr>
      <a:lvl5pPr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  <a:ea typeface="ＭＳ Ｐゴシック" charset="0"/>
          <a:cs typeface="Arial" panose="020B0604020202020204" pitchFamily="34" charset="0"/>
        </a:defRPr>
      </a:lvl5pPr>
      <a:lvl6pPr marL="4572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  <a:cs typeface="Arial" panose="020B0604020202020204" pitchFamily="34" charset="0"/>
        </a:defRPr>
      </a:lvl6pPr>
      <a:lvl7pPr marL="9144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  <a:cs typeface="Arial" panose="020B0604020202020204" pitchFamily="34" charset="0"/>
        </a:defRPr>
      </a:lvl7pPr>
      <a:lvl8pPr marL="13716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  <a:cs typeface="Arial" panose="020B0604020202020204" pitchFamily="34" charset="0"/>
        </a:defRPr>
      </a:lvl8pPr>
      <a:lvl9pPr marL="18288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panose="020B0604020202020204" pitchFamily="34" charset="0"/>
          <a:cs typeface="Arial" panose="020B0604020202020204" pitchFamily="34" charset="0"/>
        </a:defRPr>
      </a:lvl9pPr>
    </p:titleStyle>
    <p:bodyStyle>
      <a:lvl1pPr marL="215900" indent="-215900" algn="l" defTabSz="215900" rtl="0" eaLnBrk="1" fontAlgn="base" hangingPunct="1">
        <a:spcBef>
          <a:spcPct val="0"/>
        </a:spcBef>
        <a:spcAft>
          <a:spcPct val="0"/>
        </a:spcAft>
        <a:buClr>
          <a:schemeClr val="tx2"/>
        </a:buClr>
        <a:buFont typeface="Arial" panose="020B0604020202020204" pitchFamily="34" charset="0"/>
        <a:buChar char="•"/>
        <a:tabLst>
          <a:tab pos="215900" algn="l"/>
        </a:tabLst>
        <a:defRPr kern="1200">
          <a:solidFill>
            <a:schemeClr val="tx1"/>
          </a:solidFill>
          <a:latin typeface="Arial" panose="020B0604020202020204" pitchFamily="34" charset="0"/>
          <a:ea typeface="ＭＳ Ｐゴシック" charset="0"/>
          <a:cs typeface="Arial" panose="020B0604020202020204" pitchFamily="34" charset="0"/>
        </a:defRPr>
      </a:lvl1pPr>
      <a:lvl2pPr marL="431800" indent="-215900" algn="l" rtl="0" eaLnBrk="1" fontAlgn="base" hangingPunct="1">
        <a:spcBef>
          <a:spcPct val="0"/>
        </a:spcBef>
        <a:spcAft>
          <a:spcPct val="0"/>
        </a:spcAft>
        <a:buClr>
          <a:schemeClr val="tx2"/>
        </a:buClr>
        <a:buFont typeface="Symbol" panose="05050102010706020507" pitchFamily="18" charset="2"/>
        <a:buChar char="-"/>
        <a:tabLst>
          <a:tab pos="431800" algn="l"/>
        </a:tabLst>
        <a:defRPr sz="1600" kern="1200">
          <a:solidFill>
            <a:schemeClr val="tx1"/>
          </a:solidFill>
          <a:latin typeface="Arial" panose="020B0604020202020204" pitchFamily="34" charset="0"/>
          <a:ea typeface="Arial" charset="0"/>
          <a:cs typeface="Arial" panose="020B0604020202020204" pitchFamily="34" charset="0"/>
        </a:defRPr>
      </a:lvl2pPr>
      <a:lvl3pPr marL="647700" indent="-215900" algn="l" defTabSz="215900" rtl="0" eaLnBrk="1" fontAlgn="base" hangingPunct="1">
        <a:spcBef>
          <a:spcPct val="0"/>
        </a:spcBef>
        <a:spcAft>
          <a:spcPct val="0"/>
        </a:spcAft>
        <a:buClr>
          <a:schemeClr val="tx2"/>
        </a:buClr>
        <a:buSzPct val="80000"/>
        <a:buFont typeface="Wingdings" panose="05000000000000000000" pitchFamily="2" charset="2"/>
        <a:buChar char="§"/>
        <a:tabLst>
          <a:tab pos="647700" algn="l"/>
        </a:tabLst>
        <a:defRPr sz="1600" kern="1200">
          <a:solidFill>
            <a:schemeClr val="tx1"/>
          </a:solidFill>
          <a:latin typeface="Arial" panose="020B0604020202020204" pitchFamily="34" charset="0"/>
          <a:ea typeface="Arial" charset="0"/>
          <a:cs typeface="Arial" panose="020B0604020202020204" pitchFamily="34" charset="0"/>
        </a:defRPr>
      </a:lvl3pPr>
      <a:lvl4pPr marL="863600" indent="-215900" algn="l" defTabSz="215900" rtl="0" eaLnBrk="1" fontAlgn="base" hangingPunct="1">
        <a:spcBef>
          <a:spcPct val="0"/>
        </a:spcBef>
        <a:spcAft>
          <a:spcPct val="0"/>
        </a:spcAft>
        <a:buClr>
          <a:schemeClr val="tx2"/>
        </a:buClr>
        <a:buSzPct val="100000"/>
        <a:buFont typeface="Arial" panose="020B0604020202020204" pitchFamily="34" charset="0"/>
        <a:buChar char="-"/>
        <a:tabLst>
          <a:tab pos="863600" algn="l"/>
        </a:tabLst>
        <a:defRPr sz="1600" kern="1200">
          <a:solidFill>
            <a:schemeClr val="tx1"/>
          </a:solidFill>
          <a:latin typeface="Arial" panose="020B0604020202020204" pitchFamily="34" charset="0"/>
          <a:ea typeface="Arial" charset="0"/>
          <a:cs typeface="Arial" panose="020B0604020202020204" pitchFamily="34" charset="0"/>
        </a:defRPr>
      </a:lvl4pPr>
      <a:lvl5pPr marL="863600" indent="-215900" algn="l" rtl="0" eaLnBrk="1" fontAlgn="base" hangingPunct="1">
        <a:lnSpc>
          <a:spcPct val="90000"/>
        </a:lnSpc>
        <a:spcBef>
          <a:spcPct val="0"/>
        </a:spcBef>
        <a:spcAft>
          <a:spcPct val="0"/>
        </a:spcAft>
        <a:buClr>
          <a:schemeClr val="tx2"/>
        </a:buClr>
        <a:buFont typeface="Arial" panose="020B0604020202020204" pitchFamily="34" charset="0"/>
        <a:buChar char="-"/>
        <a:tabLst>
          <a:tab pos="895350" algn="l"/>
        </a:tabLst>
        <a:defRPr sz="1600" kern="1200">
          <a:solidFill>
            <a:schemeClr val="tx1"/>
          </a:solidFill>
          <a:latin typeface="Arial" panose="020B0604020202020204" pitchFamily="34" charset="0"/>
          <a:ea typeface="Arial" charset="0"/>
          <a:cs typeface="Arial" panose="020B0604020202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>
            <a:extLst>
              <a:ext uri="{FF2B5EF4-FFF2-40B4-BE49-F238E27FC236}">
                <a16:creationId xmlns:a16="http://schemas.microsoft.com/office/drawing/2014/main" id="{E56FBA22-CB69-692B-62F8-3EF4F09EFD0E}"/>
              </a:ext>
            </a:extLst>
          </p:cNvPr>
          <p:cNvGrpSpPr/>
          <p:nvPr/>
        </p:nvGrpSpPr>
        <p:grpSpPr>
          <a:xfrm>
            <a:off x="1293407" y="846611"/>
            <a:ext cx="9495043" cy="5116733"/>
            <a:chOff x="1293407" y="846611"/>
            <a:chExt cx="9495043" cy="5116733"/>
          </a:xfrm>
        </p:grpSpPr>
        <p:pic>
          <p:nvPicPr>
            <p:cNvPr id="3" name="Grafik 2"/>
            <p:cNvPicPr>
              <a:picLocks noChangeAspect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3973044" y="1127609"/>
              <a:ext cx="4221250" cy="4484968"/>
            </a:xfrm>
            <a:prstGeom prst="rect">
              <a:avLst/>
            </a:prstGeom>
          </p:spPr>
        </p:pic>
        <p:sp>
          <p:nvSpPr>
            <p:cNvPr id="116" name="Ellipse 115"/>
            <p:cNvSpPr/>
            <p:nvPr/>
          </p:nvSpPr>
          <p:spPr>
            <a:xfrm>
              <a:off x="8083862" y="4327133"/>
              <a:ext cx="1553494" cy="1553494"/>
            </a:xfrm>
            <a:prstGeom prst="ellipse">
              <a:avLst/>
            </a:prstGeom>
            <a:solidFill>
              <a:srgbClr val="0F69AE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sz="1400" b="1">
                <a:solidFill>
                  <a:schemeClr val="bg1"/>
                </a:solidFill>
              </a:endParaRPr>
            </a:p>
          </p:txBody>
        </p:sp>
        <p:sp>
          <p:nvSpPr>
            <p:cNvPr id="115" name="Ellipse 114"/>
            <p:cNvSpPr/>
            <p:nvPr/>
          </p:nvSpPr>
          <p:spPr>
            <a:xfrm>
              <a:off x="9145852" y="2608206"/>
              <a:ext cx="1553494" cy="1553494"/>
            </a:xfrm>
            <a:prstGeom prst="ellipse">
              <a:avLst/>
            </a:prstGeom>
            <a:solidFill>
              <a:srgbClr val="0F69AE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sz="1400" b="1">
                <a:solidFill>
                  <a:schemeClr val="bg1"/>
                </a:solidFill>
              </a:endParaRPr>
            </a:p>
          </p:txBody>
        </p:sp>
        <p:sp>
          <p:nvSpPr>
            <p:cNvPr id="114" name="Ellipse 113"/>
            <p:cNvSpPr/>
            <p:nvPr/>
          </p:nvSpPr>
          <p:spPr>
            <a:xfrm>
              <a:off x="8083862" y="949653"/>
              <a:ext cx="1553494" cy="1553494"/>
            </a:xfrm>
            <a:prstGeom prst="ellipse">
              <a:avLst/>
            </a:prstGeom>
            <a:solidFill>
              <a:srgbClr val="0F69AE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sz="1400" b="1">
                <a:solidFill>
                  <a:schemeClr val="bg1"/>
                </a:solidFill>
              </a:endParaRPr>
            </a:p>
          </p:txBody>
        </p:sp>
        <p:sp>
          <p:nvSpPr>
            <p:cNvPr id="113" name="Ellipse 112"/>
            <p:cNvSpPr/>
            <p:nvPr/>
          </p:nvSpPr>
          <p:spPr>
            <a:xfrm>
              <a:off x="1382957" y="2672275"/>
              <a:ext cx="1553494" cy="1553494"/>
            </a:xfrm>
            <a:prstGeom prst="ellipse">
              <a:avLst/>
            </a:prstGeom>
            <a:solidFill>
              <a:srgbClr val="0F69AE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sz="1400" b="1">
                <a:solidFill>
                  <a:schemeClr val="bg1"/>
                </a:solidFill>
              </a:endParaRPr>
            </a:p>
          </p:txBody>
        </p:sp>
        <p:sp>
          <p:nvSpPr>
            <p:cNvPr id="112" name="Ellipse 111"/>
            <p:cNvSpPr/>
            <p:nvPr/>
          </p:nvSpPr>
          <p:spPr>
            <a:xfrm>
              <a:off x="2442462" y="4327133"/>
              <a:ext cx="1553494" cy="1553494"/>
            </a:xfrm>
            <a:prstGeom prst="ellipse">
              <a:avLst/>
            </a:prstGeom>
            <a:solidFill>
              <a:srgbClr val="0F69AE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sz="1400" b="1">
                <a:solidFill>
                  <a:schemeClr val="bg1"/>
                </a:solidFill>
              </a:endParaRPr>
            </a:p>
          </p:txBody>
        </p:sp>
        <p:sp>
          <p:nvSpPr>
            <p:cNvPr id="111" name="Ellipse 110"/>
            <p:cNvSpPr/>
            <p:nvPr/>
          </p:nvSpPr>
          <p:spPr>
            <a:xfrm>
              <a:off x="2446759" y="947500"/>
              <a:ext cx="1553494" cy="1553494"/>
            </a:xfrm>
            <a:prstGeom prst="ellipse">
              <a:avLst/>
            </a:prstGeom>
            <a:solidFill>
              <a:srgbClr val="0F69AE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sz="1400" b="1">
                <a:solidFill>
                  <a:schemeClr val="bg1"/>
                </a:solidFill>
              </a:endParaRPr>
            </a:p>
          </p:txBody>
        </p:sp>
        <p:sp>
          <p:nvSpPr>
            <p:cNvPr id="4" name="Ellipse 3"/>
            <p:cNvSpPr/>
            <p:nvPr/>
          </p:nvSpPr>
          <p:spPr>
            <a:xfrm>
              <a:off x="9060372" y="2510627"/>
              <a:ext cx="1728078" cy="1718927"/>
            </a:xfrm>
            <a:prstGeom prst="ellipse">
              <a:avLst/>
            </a:prstGeom>
            <a:noFill/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 err="1">
                  <a:solidFill>
                    <a:schemeClr val="bg1"/>
                  </a:solidFill>
                </a:rPr>
                <a:t>Production</a:t>
              </a:r>
              <a:endParaRPr lang="de-DE" sz="1200" b="1" dirty="0">
                <a:solidFill>
                  <a:schemeClr val="bg1"/>
                </a:solidFill>
              </a:endParaRPr>
            </a:p>
            <a:p>
              <a:pPr algn="ctr"/>
              <a:r>
                <a:rPr lang="de-DE" sz="1200" dirty="0">
                  <a:solidFill>
                    <a:schemeClr val="bg1"/>
                  </a:solidFill>
                </a:rPr>
                <a:t>Upload </a:t>
              </a:r>
              <a:r>
                <a:rPr lang="de-DE" sz="1200" dirty="0" err="1">
                  <a:solidFill>
                    <a:schemeClr val="bg1"/>
                  </a:solidFill>
                </a:rPr>
                <a:t>metadata</a:t>
              </a:r>
              <a:r>
                <a:rPr lang="de-DE" sz="1200" dirty="0">
                  <a:solidFill>
                    <a:schemeClr val="bg1"/>
                  </a:solidFill>
                </a:rPr>
                <a:t> and </a:t>
              </a:r>
              <a:r>
                <a:rPr lang="de-DE" sz="1200" dirty="0" err="1">
                  <a:solidFill>
                    <a:schemeClr val="bg1"/>
                  </a:solidFill>
                </a:rPr>
                <a:t>data</a:t>
              </a:r>
              <a:r>
                <a:rPr lang="de-DE" sz="1200" dirty="0">
                  <a:solidFill>
                    <a:schemeClr val="bg1"/>
                  </a:solidFill>
                </a:rPr>
                <a:t> (</a:t>
              </a:r>
              <a:r>
                <a:rPr lang="de-DE" sz="1200" dirty="0" err="1">
                  <a:solidFill>
                    <a:schemeClr val="bg1"/>
                  </a:solidFill>
                </a:rPr>
                <a:t>automatically</a:t>
              </a:r>
              <a:r>
                <a:rPr lang="de-DE" sz="1200" dirty="0">
                  <a:solidFill>
                    <a:schemeClr val="bg1"/>
                  </a:solidFill>
                </a:rPr>
                <a:t>)</a:t>
              </a:r>
            </a:p>
          </p:txBody>
        </p:sp>
        <p:sp>
          <p:nvSpPr>
            <p:cNvPr id="29" name="Ellipse 28"/>
            <p:cNvSpPr/>
            <p:nvPr/>
          </p:nvSpPr>
          <p:spPr>
            <a:xfrm>
              <a:off x="7974392" y="4229553"/>
              <a:ext cx="1728078" cy="1718927"/>
            </a:xfrm>
            <a:prstGeom prst="ellipse">
              <a:avLst/>
            </a:prstGeom>
            <a:noFill/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>
                  <a:solidFill>
                    <a:schemeClr val="bg1"/>
                  </a:solidFill>
                </a:rPr>
                <a:t>Analysis</a:t>
              </a:r>
            </a:p>
            <a:p>
              <a:pPr algn="ctr"/>
              <a:r>
                <a:rPr lang="de-DE" sz="1200" dirty="0">
                  <a:solidFill>
                    <a:schemeClr val="bg1"/>
                  </a:solidFill>
                </a:rPr>
                <a:t>Download </a:t>
              </a:r>
              <a:r>
                <a:rPr lang="de-DE" sz="1200" dirty="0" err="1">
                  <a:solidFill>
                    <a:schemeClr val="bg1"/>
                  </a:solidFill>
                </a:rPr>
                <a:t>project</a:t>
              </a:r>
              <a:r>
                <a:rPr lang="de-DE" sz="1200" dirty="0">
                  <a:solidFill>
                    <a:schemeClr val="bg1"/>
                  </a:solidFill>
                </a:rPr>
                <a:t> </a:t>
              </a:r>
              <a:r>
                <a:rPr lang="de-DE" sz="1200" dirty="0" err="1">
                  <a:solidFill>
                    <a:schemeClr val="bg1"/>
                  </a:solidFill>
                </a:rPr>
                <a:t>data</a:t>
              </a:r>
              <a:r>
                <a:rPr lang="de-DE" sz="1200" dirty="0">
                  <a:solidFill>
                    <a:schemeClr val="bg1"/>
                  </a:solidFill>
                </a:rPr>
                <a:t> (</a:t>
              </a:r>
              <a:r>
                <a:rPr lang="de-DE" sz="1200" dirty="0" err="1">
                  <a:solidFill>
                    <a:schemeClr val="bg1"/>
                  </a:solidFill>
                </a:rPr>
                <a:t>automatically</a:t>
              </a:r>
              <a:r>
                <a:rPr lang="de-DE" sz="1200" dirty="0">
                  <a:solidFill>
                    <a:schemeClr val="bg1"/>
                  </a:solidFill>
                </a:rPr>
                <a:t>)</a:t>
              </a:r>
            </a:p>
          </p:txBody>
        </p:sp>
        <p:sp>
          <p:nvSpPr>
            <p:cNvPr id="30" name="Ellipse 29"/>
            <p:cNvSpPr/>
            <p:nvPr/>
          </p:nvSpPr>
          <p:spPr>
            <a:xfrm>
              <a:off x="7996570" y="846611"/>
              <a:ext cx="1728078" cy="1718927"/>
            </a:xfrm>
            <a:prstGeom prst="ellipse">
              <a:avLst/>
            </a:prstGeom>
            <a:noFill/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DE" sz="1200" b="1" dirty="0">
                  <a:solidFill>
                    <a:schemeClr val="bg1"/>
                  </a:solidFill>
                </a:rPr>
                <a:t>Plan</a:t>
              </a:r>
            </a:p>
            <a:p>
              <a:pPr algn="ctr"/>
              <a:r>
                <a:rPr lang="de-DE" sz="1200" dirty="0">
                  <a:solidFill>
                    <a:schemeClr val="bg1"/>
                  </a:solidFill>
                </a:rPr>
                <a:t>Plan </a:t>
              </a:r>
              <a:r>
                <a:rPr lang="de-DE" sz="1200" dirty="0" err="1">
                  <a:solidFill>
                    <a:schemeClr val="bg1"/>
                  </a:solidFill>
                </a:rPr>
                <a:t>project</a:t>
              </a:r>
              <a:r>
                <a:rPr lang="de-DE" sz="1200" dirty="0">
                  <a:solidFill>
                    <a:schemeClr val="bg1"/>
                  </a:solidFill>
                </a:rPr>
                <a:t> (</a:t>
              </a:r>
              <a:r>
                <a:rPr lang="de-DE" sz="1200" dirty="0" err="1">
                  <a:solidFill>
                    <a:schemeClr val="bg1"/>
                  </a:solidFill>
                </a:rPr>
                <a:t>meta</a:t>
              </a:r>
              <a:r>
                <a:rPr lang="de-DE" sz="1200" dirty="0">
                  <a:solidFill>
                    <a:schemeClr val="bg1"/>
                  </a:solidFill>
                </a:rPr>
                <a:t>)</a:t>
              </a:r>
              <a:r>
                <a:rPr lang="de-DE" sz="1200" dirty="0" err="1">
                  <a:solidFill>
                    <a:schemeClr val="bg1"/>
                  </a:solidFill>
                </a:rPr>
                <a:t>data</a:t>
              </a:r>
              <a:r>
                <a:rPr lang="de-DE" sz="1200" dirty="0">
                  <a:solidFill>
                    <a:schemeClr val="bg1"/>
                  </a:solidFill>
                </a:rPr>
                <a:t> &amp; </a:t>
              </a:r>
            </a:p>
            <a:p>
              <a:pPr algn="ctr"/>
              <a:r>
                <a:rPr lang="de-DE" sz="1200" dirty="0" err="1">
                  <a:solidFill>
                    <a:schemeClr val="bg1"/>
                  </a:solidFill>
                </a:rPr>
                <a:t>invite</a:t>
              </a:r>
              <a:r>
                <a:rPr lang="de-DE" sz="1200" dirty="0">
                  <a:solidFill>
                    <a:schemeClr val="bg1"/>
                  </a:solidFill>
                </a:rPr>
                <a:t> </a:t>
              </a:r>
              <a:r>
                <a:rPr lang="de-DE" sz="1200" dirty="0" err="1">
                  <a:solidFill>
                    <a:schemeClr val="bg1"/>
                  </a:solidFill>
                </a:rPr>
                <a:t>project</a:t>
              </a:r>
              <a:r>
                <a:rPr lang="de-DE" sz="1200" dirty="0">
                  <a:solidFill>
                    <a:schemeClr val="bg1"/>
                  </a:solidFill>
                </a:rPr>
                <a:t> </a:t>
              </a:r>
              <a:r>
                <a:rPr lang="de-DE" sz="1200" dirty="0" err="1">
                  <a:solidFill>
                    <a:schemeClr val="bg1"/>
                  </a:solidFill>
                </a:rPr>
                <a:t>team</a:t>
              </a:r>
              <a:endParaRPr lang="de-DE" sz="1200" dirty="0">
                <a:solidFill>
                  <a:schemeClr val="bg1"/>
                </a:solidFill>
              </a:endParaRPr>
            </a:p>
          </p:txBody>
        </p:sp>
        <p:grpSp>
          <p:nvGrpSpPr>
            <p:cNvPr id="11" name="Gruppieren 10"/>
            <p:cNvGrpSpPr/>
            <p:nvPr/>
          </p:nvGrpSpPr>
          <p:grpSpPr>
            <a:xfrm flipH="1">
              <a:off x="1293407" y="866323"/>
              <a:ext cx="2791880" cy="5097021"/>
              <a:chOff x="5579328" y="701298"/>
              <a:chExt cx="2791880" cy="5097021"/>
            </a:xfrm>
            <a:noFill/>
          </p:grpSpPr>
          <p:sp>
            <p:nvSpPr>
              <p:cNvPr id="37" name="Ellipse 36"/>
              <p:cNvSpPr/>
              <p:nvPr/>
            </p:nvSpPr>
            <p:spPr>
              <a:xfrm>
                <a:off x="6643130" y="2360465"/>
                <a:ext cx="1728078" cy="1718927"/>
              </a:xfrm>
              <a:prstGeom prst="ellipse">
                <a:avLst/>
              </a:prstGeom>
              <a:grpFill/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DE" sz="1200" b="1" dirty="0">
                    <a:solidFill>
                      <a:schemeClr val="bg1"/>
                    </a:solidFill>
                  </a:rPr>
                  <a:t>Access</a:t>
                </a:r>
              </a:p>
              <a:p>
                <a:pPr algn="ctr"/>
                <a:r>
                  <a:rPr lang="de-DE" sz="1200" dirty="0">
                    <a:solidFill>
                      <a:schemeClr val="bg1"/>
                    </a:solidFill>
                  </a:rPr>
                  <a:t>Share PID(s) &amp; </a:t>
                </a:r>
                <a:r>
                  <a:rPr lang="de-DE" sz="1200" dirty="0" err="1">
                    <a:solidFill>
                      <a:schemeClr val="bg1"/>
                    </a:solidFill>
                  </a:rPr>
                  <a:t>invite</a:t>
                </a:r>
                <a:r>
                  <a:rPr lang="de-DE" sz="1200" dirty="0">
                    <a:solidFill>
                      <a:schemeClr val="bg1"/>
                    </a:solidFill>
                  </a:rPr>
                  <a:t> </a:t>
                </a:r>
                <a:r>
                  <a:rPr lang="de-DE" sz="1200" dirty="0" err="1">
                    <a:solidFill>
                      <a:schemeClr val="bg1"/>
                    </a:solidFill>
                  </a:rPr>
                  <a:t>externals</a:t>
                </a:r>
                <a:r>
                  <a:rPr lang="de-DE" sz="1200" dirty="0">
                    <a:solidFill>
                      <a:schemeClr val="bg1"/>
                    </a:solidFill>
                  </a:rPr>
                  <a:t> </a:t>
                </a:r>
                <a:r>
                  <a:rPr lang="de-DE" sz="1200" dirty="0" err="1">
                    <a:solidFill>
                      <a:schemeClr val="bg1"/>
                    </a:solidFill>
                  </a:rPr>
                  <a:t>to</a:t>
                </a:r>
                <a:r>
                  <a:rPr lang="de-DE" sz="1200" dirty="0">
                    <a:solidFill>
                      <a:schemeClr val="bg1"/>
                    </a:solidFill>
                  </a:rPr>
                  <a:t> </a:t>
                </a:r>
                <a:r>
                  <a:rPr lang="de-DE" sz="1200" dirty="0" err="1">
                    <a:solidFill>
                      <a:schemeClr val="bg1"/>
                    </a:solidFill>
                  </a:rPr>
                  <a:t>the</a:t>
                </a:r>
                <a:r>
                  <a:rPr lang="de-DE" sz="1200" dirty="0">
                    <a:solidFill>
                      <a:schemeClr val="bg1"/>
                    </a:solidFill>
                  </a:rPr>
                  <a:t> </a:t>
                </a:r>
                <a:r>
                  <a:rPr lang="de-DE" sz="1200" dirty="0" err="1">
                    <a:solidFill>
                      <a:schemeClr val="bg1"/>
                    </a:solidFill>
                  </a:rPr>
                  <a:t>project</a:t>
                </a:r>
                <a:endParaRPr lang="de-DE" sz="12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38" name="Ellipse 37"/>
              <p:cNvSpPr/>
              <p:nvPr/>
            </p:nvSpPr>
            <p:spPr>
              <a:xfrm>
                <a:off x="5579328" y="4079392"/>
                <a:ext cx="1728078" cy="1718927"/>
              </a:xfrm>
              <a:prstGeom prst="ellipse">
                <a:avLst/>
              </a:prstGeom>
              <a:grpFill/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de-DE" sz="1200" b="1" dirty="0" err="1">
                    <a:solidFill>
                      <a:schemeClr val="bg1"/>
                    </a:solidFill>
                  </a:rPr>
                  <a:t>Preservation</a:t>
                </a:r>
                <a:endParaRPr lang="de-DE" sz="1200" b="1" dirty="0">
                  <a:solidFill>
                    <a:schemeClr val="bg1"/>
                  </a:solidFill>
                </a:endParaRPr>
              </a:p>
              <a:p>
                <a:pPr algn="ctr"/>
                <a:r>
                  <a:rPr lang="de-DE" sz="1200" dirty="0">
                    <a:solidFill>
                      <a:schemeClr val="bg1"/>
                    </a:solidFill>
                  </a:rPr>
                  <a:t>Archive </a:t>
                </a:r>
                <a:r>
                  <a:rPr lang="de-DE" sz="1200" dirty="0" err="1">
                    <a:solidFill>
                      <a:schemeClr val="bg1"/>
                    </a:solidFill>
                  </a:rPr>
                  <a:t>data</a:t>
                </a:r>
                <a:r>
                  <a:rPr lang="de-DE" sz="1200" dirty="0">
                    <a:solidFill>
                      <a:schemeClr val="bg1"/>
                    </a:solidFill>
                  </a:rPr>
                  <a:t> and </a:t>
                </a:r>
                <a:r>
                  <a:rPr lang="de-DE" sz="1200" dirty="0" err="1">
                    <a:solidFill>
                      <a:schemeClr val="bg1"/>
                    </a:solidFill>
                  </a:rPr>
                  <a:t>metadata</a:t>
                </a:r>
                <a:r>
                  <a:rPr lang="de-DE" sz="1200" dirty="0">
                    <a:solidFill>
                      <a:schemeClr val="bg1"/>
                    </a:solidFill>
                  </a:rPr>
                  <a:t> (10 </a:t>
                </a:r>
                <a:r>
                  <a:rPr lang="de-DE" sz="1200" dirty="0" err="1">
                    <a:solidFill>
                      <a:schemeClr val="bg1"/>
                    </a:solidFill>
                  </a:rPr>
                  <a:t>yrs</a:t>
                </a:r>
                <a:r>
                  <a:rPr lang="de-DE" sz="1200" dirty="0">
                    <a:solidFill>
                      <a:schemeClr val="bg1"/>
                    </a:solidFill>
                  </a:rPr>
                  <a:t>)</a:t>
                </a:r>
              </a:p>
            </p:txBody>
          </p:sp>
          <p:sp>
            <p:nvSpPr>
              <p:cNvPr id="42" name="Ellipse 41"/>
              <p:cNvSpPr/>
              <p:nvPr/>
            </p:nvSpPr>
            <p:spPr>
              <a:xfrm>
                <a:off x="5579328" y="701298"/>
                <a:ext cx="1728078" cy="1718927"/>
              </a:xfrm>
              <a:prstGeom prst="ellipse">
                <a:avLst/>
              </a:prstGeom>
              <a:grpFill/>
              <a:ln w="381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Re-Use</a:t>
                </a:r>
              </a:p>
              <a:p>
                <a:pPr algn="ctr"/>
                <a:r>
                  <a:rPr lang="en-US" sz="1200" dirty="0">
                    <a:solidFill>
                      <a:schemeClr val="bg1"/>
                    </a:solidFill>
                  </a:rPr>
                  <a:t>Find data via internal metadata-search function</a:t>
                </a:r>
              </a:p>
            </p:txBody>
          </p:sp>
        </p:grpSp>
        <p:grpSp>
          <p:nvGrpSpPr>
            <p:cNvPr id="34" name="Gruppieren 33"/>
            <p:cNvGrpSpPr/>
            <p:nvPr/>
          </p:nvGrpSpPr>
          <p:grpSpPr>
            <a:xfrm>
              <a:off x="5305465" y="2601031"/>
              <a:ext cx="1538118" cy="1538118"/>
              <a:chOff x="5231864" y="2641073"/>
              <a:chExt cx="1250599" cy="1250599"/>
            </a:xfrm>
          </p:grpSpPr>
          <p:sp>
            <p:nvSpPr>
              <p:cNvPr id="35" name="Ellipse 34"/>
              <p:cNvSpPr/>
              <p:nvPr/>
            </p:nvSpPr>
            <p:spPr>
              <a:xfrm>
                <a:off x="5231864" y="2641073"/>
                <a:ext cx="1250599" cy="1250599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pic>
            <p:nvPicPr>
              <p:cNvPr id="36" name="Grafik 35"/>
              <p:cNvPicPr>
                <a:picLocks noChangeAspect="1"/>
              </p:cNvPicPr>
              <p:nvPr/>
            </p:nvPicPr>
            <p:blipFill>
              <a:blip r:embed="rId3" cstate="hqprint">
                <a:extLst>
                  <a:ext uri="{28A0092B-C50C-407E-A947-70E740481C1C}">
                    <a14:useLocalDpi xmlns:a14="http://schemas.microsoft.com/office/drawing/2010/main"/>
                  </a:ext>
                </a:extLst>
              </a:blip>
              <a:stretch>
                <a:fillRect/>
              </a:stretch>
            </p:blipFill>
            <p:spPr>
              <a:xfrm>
                <a:off x="5349238" y="3035692"/>
                <a:ext cx="1015849" cy="461359"/>
              </a:xfrm>
              <a:prstGeom prst="rect">
                <a:avLst/>
              </a:prstGeom>
            </p:spPr>
          </p:pic>
        </p:grpSp>
      </p:grpSp>
    </p:spTree>
    <p:extLst>
      <p:ext uri="{BB962C8B-B14F-4D97-AF65-F5344CB8AC3E}">
        <p14:creationId xmlns:p14="http://schemas.microsoft.com/office/powerpoint/2010/main" val="2418392492"/>
      </p:ext>
    </p:extLst>
  </p:cSld>
  <p:clrMapOvr>
    <a:masterClrMapping/>
  </p:clrMapOvr>
</p:sld>
</file>

<file path=ppt/theme/theme1.xml><?xml version="1.0" encoding="utf-8"?>
<a:theme xmlns:a="http://schemas.openxmlformats.org/drawingml/2006/main" name="Präsentation_Master_RWTH_Institute_16zu9">
  <a:themeElements>
    <a:clrScheme name="RWTH Farben">
      <a:dk1>
        <a:sysClr val="windowText" lastClr="000000"/>
      </a:dk1>
      <a:lt1>
        <a:sysClr val="window" lastClr="FFFFFF"/>
      </a:lt1>
      <a:dk2>
        <a:srgbClr val="00549F"/>
      </a:dk2>
      <a:lt2>
        <a:srgbClr val="8EBAE5"/>
      </a:lt2>
      <a:accent1>
        <a:srgbClr val="006165"/>
      </a:accent1>
      <a:accent2>
        <a:srgbClr val="0098A1"/>
      </a:accent2>
      <a:accent3>
        <a:srgbClr val="57AB27"/>
      </a:accent3>
      <a:accent4>
        <a:srgbClr val="BDCD00"/>
      </a:accent4>
      <a:accent5>
        <a:srgbClr val="F6A800"/>
      </a:accent5>
      <a:accent6>
        <a:srgbClr val="CC071E"/>
      </a:accent6>
      <a:hlink>
        <a:srgbClr val="612158"/>
      </a:hlink>
      <a:folHlink>
        <a:srgbClr val="7A6FAC"/>
      </a:folHlink>
    </a:clrScheme>
    <a:fontScheme name="Arial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äsentation_Master_RWTH_Verwaltung_ohne_addin_16zu9.pot [Kompatibilitätsmodus]" id="{12157BE7-C41B-4251-A630-7876F5189DEC}" vid="{D5CAF79C-9B5F-40C2-AC3C-45C714C49236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5A0A0189AC7BB2428972DEE214838EF2" ma:contentTypeVersion="13" ma:contentTypeDescription="Ein neues Dokument erstellen." ma:contentTypeScope="" ma:versionID="6084e3c3a83b668f2a4131ab3163e646">
  <xsd:schema xmlns:xsd="http://www.w3.org/2001/XMLSchema" xmlns:xs="http://www.w3.org/2001/XMLSchema" xmlns:p="http://schemas.microsoft.com/office/2006/metadata/properties" xmlns:ns2="281ad69d-ddea-4d71-bc3f-ad1fb2b0d258" xmlns:ns3="2f65e0f6-bc00-4746-aa67-6fa2681ebc9c" xmlns:ns4="47f48533-21c4-4c16-b780-107cdfed66a9" targetNamespace="http://schemas.microsoft.com/office/2006/metadata/properties" ma:root="true" ma:fieldsID="54631a15b964f01cf715feb157035545" ns2:_="" ns3:_="" ns4:_="">
    <xsd:import namespace="281ad69d-ddea-4d71-bc3f-ad1fb2b0d258"/>
    <xsd:import namespace="2f65e0f6-bc00-4746-aa67-6fa2681ebc9c"/>
    <xsd:import namespace="47f48533-21c4-4c16-b780-107cdfed66a9"/>
    <xsd:element name="properties">
      <xsd:complexType>
        <xsd:sequence>
          <xsd:element name="documentManagement">
            <xsd:complexType>
              <xsd:all>
                <xsd:element ref="ns2:Modul" minOccurs="0"/>
                <xsd:element ref="ns3:Thema" minOccurs="0"/>
                <xsd:element ref="ns2:Autor" minOccurs="0"/>
                <xsd:element ref="ns2:Beschreibung" minOccurs="0"/>
                <xsd:element ref="ns2:Projektmanagement" minOccurs="0"/>
                <xsd:element ref="ns2:UseCase" minOccurs="0"/>
                <xsd:element ref="ns2:Kooperationszusammenhang" minOccurs="0"/>
                <xsd:element ref="ns2:Workshop" minOccurs="0"/>
                <xsd:element ref="ns4:SharedWithUsers" minOccurs="0"/>
                <xsd:element ref="ns4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81ad69d-ddea-4d71-bc3f-ad1fb2b0d258" elementFormDefault="qualified">
    <xsd:import namespace="http://schemas.microsoft.com/office/2006/documentManagement/types"/>
    <xsd:import namespace="http://schemas.microsoft.com/office/infopath/2007/PartnerControls"/>
    <xsd:element name="Modul" ma:index="2" nillable="true" ma:displayName="Modul" ma:internalName="Modul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Beratung und Weiterbildung"/>
                    <xsd:enumeration value="Awareness und Akzeptanz"/>
                    <xsd:enumeration value="Kooperationen und Partnerschaften"/>
                    <xsd:enumeration value="Leitbilderarbeitung"/>
                    <xsd:enumeration value="Technische Unterstützung"/>
                    <xsd:enumeration value="Sonstiges"/>
                    <xsd:enumeration value="FDM Themen Workshop"/>
                    <xsd:enumeration value="NFDI"/>
                  </xsd:restriction>
                </xsd:simpleType>
              </xsd:element>
            </xsd:sequence>
          </xsd:extension>
        </xsd:complexContent>
      </xsd:complexType>
    </xsd:element>
    <xsd:element name="Autor" ma:index="4" nillable="true" ma:displayName="Autor*innen" ma:list="UserInfo" ma:SharePointGroup="0" ma:internalName="Autor" ma:readOnly="false" ma:showField="Titl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Beschreibung" ma:index="5" nillable="true" ma:displayName="Beschreibung" ma:internalName="Beschreibung">
      <xsd:simpleType>
        <xsd:restriction base="dms:Note">
          <xsd:maxLength value="255"/>
        </xsd:restriction>
      </xsd:simpleType>
    </xsd:element>
    <xsd:element name="Projektmanagement" ma:index="6" nillable="true" ma:displayName="Projektmanagement" ma:default="0" ma:internalName="Projektmanagement">
      <xsd:simpleType>
        <xsd:restriction base="dms:Boolean"/>
      </xsd:simpleType>
    </xsd:element>
    <xsd:element name="UseCase" ma:index="7" nillable="true" ma:displayName="UseCase" ma:format="Dropdown" ma:internalName="UseCase">
      <xsd:simpleType>
        <xsd:restriction base="dms:Choice">
          <xsd:enumeration value="IfP (Prof. Wiese)"/>
          <xsd:enumeration value="IEHK (Dr. Prahl)"/>
          <xsd:enumeration value="SFB985 (Prof. Richtering)"/>
          <xsd:enumeration value="ITT (Prof. Bardow)"/>
          <xsd:enumeration value="Medizinische Informatik (Prof. Deserno)"/>
          <xsd:enumeration value="ITV/JARA-HPC (Prof. Pitsch)"/>
        </xsd:restriction>
      </xsd:simpleType>
    </xsd:element>
    <xsd:element name="Kooperationszusammenhang" ma:index="8" nillable="true" ma:displayName="Organisation" ma:format="Dropdown" ma:internalName="Kooperationszusammenhang">
      <xsd:simpleType>
        <xsd:restriction base="dms:Choice">
          <xsd:enumeration value="DV-ISA"/>
          <xsd:enumeration value="DINI/Nestor"/>
          <xsd:enumeration value="RDA"/>
          <xsd:enumeration value="HRK"/>
        </xsd:restriction>
      </xsd:simpleType>
    </xsd:element>
    <xsd:element name="Workshop" ma:index="9" nillable="true" ma:displayName="Termin/Veranstaltung" ma:default="[today]" ma:format="DateOnly" ma:internalName="Workshop">
      <xsd:simpleType>
        <xsd:restriction base="dms:DateTim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f65e0f6-bc00-4746-aa67-6fa2681ebc9c" elementFormDefault="qualified">
    <xsd:import namespace="http://schemas.microsoft.com/office/2006/documentManagement/types"/>
    <xsd:import namespace="http://schemas.microsoft.com/office/infopath/2007/PartnerControls"/>
    <xsd:element name="Thema" ma:index="3" nillable="true" ma:displayName="Thema" ma:internalName="Thema">
      <xsd:complexType>
        <xsd:complexContent>
          <xsd:extension base="dms:MultiChoice">
            <xsd:sequence>
              <xsd:element name="Value" maxOccurs="unbounded" minOccurs="0" nillable="true">
                <xsd:simpleType>
                  <xsd:restriction base="dms:Choice">
                    <xsd:enumeration value="Rechtliche Fragen"/>
                    <xsd:enumeration value="Protokoll"/>
                    <xsd:enumeration value="Präsentation"/>
                    <xsd:enumeration value="best practices"/>
                    <xsd:enumeration value="Anträge"/>
                    <xsd:enumeration value="Webseite"/>
                    <xsd:enumeration value="Ressourcen"/>
                    <xsd:enumeration value="Grundlagen"/>
                    <xsd:enumeration value="Metadaten &amp; persönl. Datenmanagement"/>
                    <xsd:enumeration value="Datenmanagementpläne"/>
                    <xsd:enumeration value="Publikation &amp; Recherche"/>
                    <xsd:enumeration value="Zusammenarbeit"/>
                    <xsd:enumeration value="Archivierung"/>
                    <xsd:enumeration value="Reporting"/>
                    <xsd:enumeration value="UNEKE"/>
                    <xsd:enumeration value="NFDI"/>
                    <xsd:enumeration value="Wissensmanagement"/>
                    <xsd:enumeration value="Poster"/>
                  </xsd:restriction>
                </xsd:simpleType>
              </xsd:element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7f48533-21c4-4c16-b780-107cdfed66a9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Freigegeben für -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12" ma:displayName="Inhaltstyp"/>
        <xsd:element ref="dc:title" minOccurs="0" maxOccurs="1" ma:index="1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UseCase xmlns="281ad69d-ddea-4d71-bc3f-ad1fb2b0d258" xsi:nil="true"/>
    <Kooperationszusammenhang xmlns="281ad69d-ddea-4d71-bc3f-ad1fb2b0d258" xsi:nil="true"/>
    <Modul xmlns="281ad69d-ddea-4d71-bc3f-ad1fb2b0d258">
      <Value>Beratung und Weiterbildung</Value>
    </Modul>
    <Autor xmlns="281ad69d-ddea-4d71-bc3f-ad1fb2b0d258">
      <UserInfo>
        <DisplayName>i:0#.w|campus\tz250725</DisplayName>
        <AccountId>387</AccountId>
        <AccountType/>
      </UserInfo>
    </Autor>
    <Thema xmlns="2f65e0f6-bc00-4746-aa67-6fa2681ebc9c">
      <Value>Präsentation</Value>
    </Thema>
    <Beschreibung xmlns="281ad69d-ddea-4d71-bc3f-ad1fb2b0d258" xsi:nil="true"/>
    <Workshop xmlns="281ad69d-ddea-4d71-bc3f-ad1fb2b0d258">2022-10-18T22:00:00+00:00</Workshop>
    <Projektmanagement xmlns="281ad69d-ddea-4d71-bc3f-ad1fb2b0d258">false</Projektmanagement>
  </documentManagement>
</p:properties>
</file>

<file path=customXml/itemProps1.xml><?xml version="1.0" encoding="utf-8"?>
<ds:datastoreItem xmlns:ds="http://schemas.openxmlformats.org/officeDocument/2006/customXml" ds:itemID="{0AC9034F-62F0-414E-A5F4-BA28D92A86F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FAFC09CC-B985-4A8C-8349-EA15E6B8BBF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281ad69d-ddea-4d71-bc3f-ad1fb2b0d258"/>
    <ds:schemaRef ds:uri="2f65e0f6-bc00-4746-aa67-6fa2681ebc9c"/>
    <ds:schemaRef ds:uri="47f48533-21c4-4c16-b780-107cdfed66a9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F00B67BE-C5AF-432B-B4AD-D085BC857422}">
  <ds:schemaRefs>
    <ds:schemaRef ds:uri="281ad69d-ddea-4d71-bc3f-ad1fb2b0d258"/>
    <ds:schemaRef ds:uri="http://schemas.microsoft.com/office/infopath/2007/PartnerControls"/>
    <ds:schemaRef ds:uri="http://schemas.microsoft.com/office/2006/documentManagement/types"/>
    <ds:schemaRef ds:uri="http://www.w3.org/XML/1998/namespace"/>
    <ds:schemaRef ds:uri="http://schemas.openxmlformats.org/package/2006/metadata/core-properties"/>
    <ds:schemaRef ds:uri="http://purl.org/dc/elements/1.1/"/>
    <ds:schemaRef ds:uri="2f65e0f6-bc00-4746-aa67-6fa2681ebc9c"/>
    <ds:schemaRef ds:uri="http://schemas.microsoft.com/office/2006/metadata/properties"/>
    <ds:schemaRef ds:uri="http://purl.org/dc/terms/"/>
    <ds:schemaRef ds:uri="47f48533-21c4-4c16-b780-107cdfed66a9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Präsentation_Master_RWTH_Institute_16zu9</Template>
  <TotalTime>0</TotalTime>
  <Words>54</Words>
  <Application>Microsoft Office PowerPoint</Application>
  <PresentationFormat>Widescreen</PresentationFormat>
  <Paragraphs>13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Symbol</vt:lpstr>
      <vt:lpstr>Wingdings</vt:lpstr>
      <vt:lpstr>Präsentation_Master_RWTH_Institute_16zu9</vt:lpstr>
      <vt:lpstr>PowerPoint Presentation</vt:lpstr>
    </vt:vector>
  </TitlesOfParts>
  <Company>ZHV RWTH Aachen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2022-10-19 Coscine FDM II Modul</dc:title>
  <dc:creator>Lang@itc.rwth-aachen.de</dc:creator>
  <cp:lastModifiedBy>Marius Politze</cp:lastModifiedBy>
  <cp:revision>632</cp:revision>
  <dcterms:created xsi:type="dcterms:W3CDTF">2020-05-22T06:15:08Z</dcterms:created>
  <dcterms:modified xsi:type="dcterms:W3CDTF">2023-09-07T14:48:43Z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0x0101005A0A0189AC7BB2428972DEE214838EF2</vt:lpwstr>
  </property>
</Properties>
</file>